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65" r:id="rId5"/>
    <p:sldId id="260" r:id="rId6"/>
    <p:sldId id="261" r:id="rId7"/>
    <p:sldId id="262" r:id="rId8"/>
    <p:sldId id="258"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3B867C0D-0D9F-4231-BB3E-3B91C7E0C0EB}" type="datetimeFigureOut">
              <a:rPr lang="en-CA" smtClean="0"/>
              <a:pPr/>
              <a:t>2013-11-15</a:t>
            </a:fld>
            <a:endParaRPr lang="en-CA" dirty="0"/>
          </a:p>
        </p:txBody>
      </p:sp>
      <p:sp>
        <p:nvSpPr>
          <p:cNvPr id="16" name="Slide Number Placeholder 15"/>
          <p:cNvSpPr>
            <a:spLocks noGrp="1"/>
          </p:cNvSpPr>
          <p:nvPr>
            <p:ph type="sldNum" sz="quarter" idx="11"/>
          </p:nvPr>
        </p:nvSpPr>
        <p:spPr/>
        <p:txBody>
          <a:bodyPr/>
          <a:lstStyle/>
          <a:p>
            <a:fld id="{A154B031-7268-4E6C-9BC2-32E840981932}" type="slidenum">
              <a:rPr lang="en-CA" smtClean="0"/>
              <a:pPr/>
              <a:t>‹#›</a:t>
            </a:fld>
            <a:endParaRPr lang="en-CA" dirty="0"/>
          </a:p>
        </p:txBody>
      </p:sp>
      <p:sp>
        <p:nvSpPr>
          <p:cNvPr id="17" name="Footer Placeholder 16"/>
          <p:cNvSpPr>
            <a:spLocks noGrp="1"/>
          </p:cNvSpPr>
          <p:nvPr>
            <p:ph type="ftr" sz="quarter" idx="12"/>
          </p:nvPr>
        </p:nvSpPr>
        <p:spPr/>
        <p:txBody>
          <a:bodyPr/>
          <a:lstStyle/>
          <a:p>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867C0D-0D9F-4231-BB3E-3B91C7E0C0EB}" type="datetimeFigureOut">
              <a:rPr lang="en-CA" smtClean="0"/>
              <a:pPr/>
              <a:t>2013-11-15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154B031-7268-4E6C-9BC2-32E840981932}"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867C0D-0D9F-4231-BB3E-3B91C7E0C0EB}" type="datetimeFigureOut">
              <a:rPr lang="en-CA" smtClean="0"/>
              <a:pPr/>
              <a:t>2013-11-15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154B031-7268-4E6C-9BC2-32E840981932}"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B867C0D-0D9F-4231-BB3E-3B91C7E0C0EB}" type="datetimeFigureOut">
              <a:rPr lang="en-CA" smtClean="0"/>
              <a:pPr/>
              <a:t>2013-11-15</a:t>
            </a:fld>
            <a:endParaRPr lang="en-CA" dirty="0"/>
          </a:p>
        </p:txBody>
      </p:sp>
      <p:sp>
        <p:nvSpPr>
          <p:cNvPr id="15" name="Slide Number Placeholder 14"/>
          <p:cNvSpPr>
            <a:spLocks noGrp="1"/>
          </p:cNvSpPr>
          <p:nvPr>
            <p:ph type="sldNum" sz="quarter" idx="15"/>
          </p:nvPr>
        </p:nvSpPr>
        <p:spPr/>
        <p:txBody>
          <a:bodyPr/>
          <a:lstStyle>
            <a:lvl1pPr algn="ctr">
              <a:defRPr/>
            </a:lvl1pPr>
          </a:lstStyle>
          <a:p>
            <a:fld id="{A154B031-7268-4E6C-9BC2-32E840981932}" type="slidenum">
              <a:rPr lang="en-CA" smtClean="0"/>
              <a:pPr/>
              <a:t>‹#›</a:t>
            </a:fld>
            <a:endParaRPr lang="en-CA" dirty="0"/>
          </a:p>
        </p:txBody>
      </p:sp>
      <p:sp>
        <p:nvSpPr>
          <p:cNvPr id="16" name="Footer Placeholder 15"/>
          <p:cNvSpPr>
            <a:spLocks noGrp="1"/>
          </p:cNvSpPr>
          <p:nvPr>
            <p:ph type="ftr" sz="quarter" idx="16"/>
          </p:nvPr>
        </p:nvSpPr>
        <p:spPr/>
        <p:txBody>
          <a:bodyPr/>
          <a:lstStyle/>
          <a:p>
            <a:endParaRPr lang="en-CA"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867C0D-0D9F-4231-BB3E-3B91C7E0C0EB}" type="datetimeFigureOut">
              <a:rPr lang="en-CA" smtClean="0"/>
              <a:pPr/>
              <a:t>2013-11-15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154B031-7268-4E6C-9BC2-32E840981932}" type="slidenum">
              <a:rPr lang="en-CA" smtClean="0"/>
              <a:pPr/>
              <a:t>‹#›</a:t>
            </a:fld>
            <a:endParaRPr lang="en-CA"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867C0D-0D9F-4231-BB3E-3B91C7E0C0EB}" type="datetimeFigureOut">
              <a:rPr lang="en-CA" smtClean="0"/>
              <a:pPr/>
              <a:t>2013-11-15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154B031-7268-4E6C-9BC2-32E840981932}" type="slidenum">
              <a:rPr lang="en-CA" smtClean="0"/>
              <a:pPr/>
              <a:t>‹#›</a:t>
            </a:fld>
            <a:endParaRPr lang="en-CA"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154B031-7268-4E6C-9BC2-32E840981932}" type="slidenum">
              <a:rPr lang="en-CA" smtClean="0"/>
              <a:pPr/>
              <a:t>‹#›</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7" name="Date Placeholder 6"/>
          <p:cNvSpPr>
            <a:spLocks noGrp="1"/>
          </p:cNvSpPr>
          <p:nvPr>
            <p:ph type="dt" sz="half" idx="10"/>
          </p:nvPr>
        </p:nvSpPr>
        <p:spPr/>
        <p:txBody>
          <a:bodyPr/>
          <a:lstStyle/>
          <a:p>
            <a:fld id="{3B867C0D-0D9F-4231-BB3E-3B91C7E0C0EB}" type="datetimeFigureOut">
              <a:rPr lang="en-CA" smtClean="0"/>
              <a:pPr/>
              <a:t>2013-11-15</a:t>
            </a:fld>
            <a:endParaRPr lang="en-CA"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867C0D-0D9F-4231-BB3E-3B91C7E0C0EB}" type="datetimeFigureOut">
              <a:rPr lang="en-CA" smtClean="0"/>
              <a:pPr/>
              <a:t>2013-11-15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154B031-7268-4E6C-9BC2-32E840981932}" type="slidenum">
              <a:rPr lang="en-CA" smtClean="0"/>
              <a:pPr/>
              <a:t>‹#›</a:t>
            </a:fld>
            <a:endParaRPr lang="en-CA"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67C0D-0D9F-4231-BB3E-3B91C7E0C0EB}" type="datetimeFigureOut">
              <a:rPr lang="en-CA" smtClean="0"/>
              <a:pPr/>
              <a:t>2013-11-15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154B031-7268-4E6C-9BC2-32E840981932}"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B867C0D-0D9F-4231-BB3E-3B91C7E0C0EB}" type="datetimeFigureOut">
              <a:rPr lang="en-CA" smtClean="0"/>
              <a:pPr/>
              <a:t>2013-11-15</a:t>
            </a:fld>
            <a:endParaRPr lang="en-CA" dirty="0"/>
          </a:p>
        </p:txBody>
      </p:sp>
      <p:sp>
        <p:nvSpPr>
          <p:cNvPr id="9" name="Slide Number Placeholder 8"/>
          <p:cNvSpPr>
            <a:spLocks noGrp="1"/>
          </p:cNvSpPr>
          <p:nvPr>
            <p:ph type="sldNum" sz="quarter" idx="15"/>
          </p:nvPr>
        </p:nvSpPr>
        <p:spPr/>
        <p:txBody>
          <a:bodyPr/>
          <a:lstStyle/>
          <a:p>
            <a:fld id="{A154B031-7268-4E6C-9BC2-32E840981932}" type="slidenum">
              <a:rPr lang="en-CA" smtClean="0"/>
              <a:pPr/>
              <a:t>‹#›</a:t>
            </a:fld>
            <a:endParaRPr lang="en-CA" dirty="0"/>
          </a:p>
        </p:txBody>
      </p:sp>
      <p:sp>
        <p:nvSpPr>
          <p:cNvPr id="10" name="Footer Placeholder 9"/>
          <p:cNvSpPr>
            <a:spLocks noGrp="1"/>
          </p:cNvSpPr>
          <p:nvPr>
            <p:ph type="ftr" sz="quarter" idx="16"/>
          </p:nvPr>
        </p:nvSpPr>
        <p:spPr/>
        <p:txBody>
          <a:bodyPr/>
          <a:lstStyle/>
          <a:p>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B867C0D-0D9F-4231-BB3E-3B91C7E0C0EB}" type="datetimeFigureOut">
              <a:rPr lang="en-CA" smtClean="0"/>
              <a:pPr/>
              <a:t>2013-11-15</a:t>
            </a:fld>
            <a:endParaRPr lang="en-CA" dirty="0"/>
          </a:p>
        </p:txBody>
      </p:sp>
      <p:sp>
        <p:nvSpPr>
          <p:cNvPr id="9" name="Slide Number Placeholder 8"/>
          <p:cNvSpPr>
            <a:spLocks noGrp="1"/>
          </p:cNvSpPr>
          <p:nvPr>
            <p:ph type="sldNum" sz="quarter" idx="11"/>
          </p:nvPr>
        </p:nvSpPr>
        <p:spPr/>
        <p:txBody>
          <a:bodyPr/>
          <a:lstStyle/>
          <a:p>
            <a:fld id="{A154B031-7268-4E6C-9BC2-32E840981932}" type="slidenum">
              <a:rPr lang="en-CA" smtClean="0"/>
              <a:pPr/>
              <a:t>‹#›</a:t>
            </a:fld>
            <a:endParaRPr lang="en-CA" dirty="0"/>
          </a:p>
        </p:txBody>
      </p:sp>
      <p:sp>
        <p:nvSpPr>
          <p:cNvPr id="10" name="Footer Placeholder 9"/>
          <p:cNvSpPr>
            <a:spLocks noGrp="1"/>
          </p:cNvSpPr>
          <p:nvPr>
            <p:ph type="ftr" sz="quarter" idx="12"/>
          </p:nvPr>
        </p:nvSpPr>
        <p:spPr/>
        <p:txBody>
          <a:bodyPr/>
          <a:lstStyle/>
          <a:p>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B867C0D-0D9F-4231-BB3E-3B91C7E0C0EB}" type="datetimeFigureOut">
              <a:rPr lang="en-CA" smtClean="0"/>
              <a:pPr/>
              <a:t>2013-11-15</a:t>
            </a:fld>
            <a:endParaRPr lang="en-CA"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CA"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154B031-7268-4E6C-9BC2-32E840981932}" type="slidenum">
              <a:rPr lang="en-CA" smtClean="0"/>
              <a:pPr/>
              <a:t>‹#›</a:t>
            </a:fld>
            <a:endParaRPr lang="en-CA"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ont view towers and entrance.jpg"/>
          <p:cNvPicPr>
            <a:picLocks noChangeAspect="1"/>
          </p:cNvPicPr>
          <p:nvPr/>
        </p:nvPicPr>
        <p:blipFill>
          <a:blip r:embed="rId2" cstate="print"/>
          <a:stretch>
            <a:fillRect/>
          </a:stretch>
        </p:blipFill>
        <p:spPr>
          <a:xfrm rot="21371888">
            <a:off x="798297" y="454276"/>
            <a:ext cx="3859629" cy="57606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Side view cruxiform.jpg"/>
          <p:cNvPicPr>
            <a:picLocks noChangeAspect="1"/>
          </p:cNvPicPr>
          <p:nvPr/>
        </p:nvPicPr>
        <p:blipFill>
          <a:blip r:embed="rId3" cstate="print"/>
          <a:stretch>
            <a:fillRect/>
          </a:stretch>
        </p:blipFill>
        <p:spPr>
          <a:xfrm rot="907387">
            <a:off x="3665607" y="2593877"/>
            <a:ext cx="5088579" cy="36637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4427984" y="476672"/>
            <a:ext cx="4501008" cy="1569660"/>
          </a:xfrm>
          <a:prstGeom prst="rect">
            <a:avLst/>
          </a:prstGeom>
          <a:noFill/>
        </p:spPr>
        <p:txBody>
          <a:bodyPr wrap="square" rtlCol="0">
            <a:spAutoFit/>
          </a:bodyPr>
          <a:lstStyle/>
          <a:p>
            <a:r>
              <a:rPr lang="en-CA" sz="4800" u="sng" dirty="0" smtClean="0">
                <a:solidFill>
                  <a:schemeClr val="bg2">
                    <a:lumMod val="75000"/>
                  </a:schemeClr>
                </a:solidFill>
              </a:rPr>
              <a:t>Notre Dame de Paris Cathédrale </a:t>
            </a:r>
            <a:endParaRPr lang="en-CA" sz="4800" u="sng" dirty="0">
              <a:solidFill>
                <a:schemeClr val="bg2">
                  <a:lumMod val="75000"/>
                </a:schemeClr>
              </a:solidFill>
            </a:endParaRPr>
          </a:p>
        </p:txBody>
      </p:sp>
      <p:sp>
        <p:nvSpPr>
          <p:cNvPr id="8" name="TextBox 7"/>
          <p:cNvSpPr txBox="1"/>
          <p:nvPr/>
        </p:nvSpPr>
        <p:spPr>
          <a:xfrm>
            <a:off x="5004048" y="1988840"/>
            <a:ext cx="3456384" cy="369332"/>
          </a:xfrm>
          <a:prstGeom prst="rect">
            <a:avLst/>
          </a:prstGeom>
          <a:noFill/>
        </p:spPr>
        <p:txBody>
          <a:bodyPr wrap="square" rtlCol="0">
            <a:spAutoFit/>
          </a:bodyPr>
          <a:lstStyle/>
          <a:p>
            <a:r>
              <a:rPr lang="en-CA" dirty="0" smtClean="0">
                <a:solidFill>
                  <a:schemeClr val="bg2">
                    <a:lumMod val="75000"/>
                  </a:schemeClr>
                </a:solidFill>
              </a:rPr>
              <a:t>By Leah M Hoffman. Nov. 12.13</a:t>
            </a:r>
            <a:endParaRPr lang="en-CA" dirty="0">
              <a:solidFill>
                <a:schemeClr val="bg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fferent gargoles.jpg"/>
          <p:cNvPicPr>
            <a:picLocks noChangeAspect="1"/>
          </p:cNvPicPr>
          <p:nvPr/>
        </p:nvPicPr>
        <p:blipFill>
          <a:blip r:embed="rId2" cstate="print"/>
          <a:stretch>
            <a:fillRect/>
          </a:stretch>
        </p:blipFill>
        <p:spPr>
          <a:xfrm>
            <a:off x="251520" y="3284984"/>
            <a:ext cx="4990960" cy="3096344"/>
          </a:xfrm>
          <a:prstGeom prst="rect">
            <a:avLst/>
          </a:prstGeom>
        </p:spPr>
      </p:pic>
      <p:pic>
        <p:nvPicPr>
          <p:cNvPr id="3" name="Picture 2" descr="gargoyles.jpeg"/>
          <p:cNvPicPr>
            <a:picLocks noChangeAspect="1"/>
          </p:cNvPicPr>
          <p:nvPr/>
        </p:nvPicPr>
        <p:blipFill>
          <a:blip r:embed="rId3" cstate="print"/>
          <a:stretch>
            <a:fillRect/>
          </a:stretch>
        </p:blipFill>
        <p:spPr>
          <a:xfrm>
            <a:off x="3923928" y="332656"/>
            <a:ext cx="4764360" cy="3573270"/>
          </a:xfrm>
          <a:prstGeom prst="rect">
            <a:avLst/>
          </a:prstGeom>
        </p:spPr>
      </p:pic>
      <p:pic>
        <p:nvPicPr>
          <p:cNvPr id="4" name="Picture 3" descr="more gargoyles.jpg"/>
          <p:cNvPicPr>
            <a:picLocks noChangeAspect="1"/>
          </p:cNvPicPr>
          <p:nvPr/>
        </p:nvPicPr>
        <p:blipFill>
          <a:blip r:embed="rId4" cstate="print"/>
          <a:stretch>
            <a:fillRect/>
          </a:stretch>
        </p:blipFill>
        <p:spPr>
          <a:xfrm>
            <a:off x="4974701" y="4005064"/>
            <a:ext cx="3895515" cy="2592288"/>
          </a:xfrm>
          <a:prstGeom prst="rect">
            <a:avLst/>
          </a:prstGeom>
        </p:spPr>
      </p:pic>
      <p:sp>
        <p:nvSpPr>
          <p:cNvPr id="5" name="TextBox 4"/>
          <p:cNvSpPr txBox="1"/>
          <p:nvPr/>
        </p:nvSpPr>
        <p:spPr>
          <a:xfrm>
            <a:off x="251520" y="404664"/>
            <a:ext cx="3744416" cy="1107996"/>
          </a:xfrm>
          <a:prstGeom prst="rect">
            <a:avLst/>
          </a:prstGeom>
          <a:noFill/>
        </p:spPr>
        <p:txBody>
          <a:bodyPr wrap="square" rtlCol="0">
            <a:spAutoFit/>
          </a:bodyPr>
          <a:lstStyle/>
          <a:p>
            <a:r>
              <a:rPr lang="en-CA" sz="6600" dirty="0" smtClean="0"/>
              <a:t>Surprise! </a:t>
            </a:r>
            <a:endParaRPr lang="en-CA" sz="6600" dirty="0"/>
          </a:p>
        </p:txBody>
      </p:sp>
      <p:sp>
        <p:nvSpPr>
          <p:cNvPr id="6" name="TextBox 5"/>
          <p:cNvSpPr txBox="1"/>
          <p:nvPr/>
        </p:nvSpPr>
        <p:spPr>
          <a:xfrm>
            <a:off x="251520" y="1700808"/>
            <a:ext cx="3528392" cy="954107"/>
          </a:xfrm>
          <a:prstGeom prst="rect">
            <a:avLst/>
          </a:prstGeom>
          <a:noFill/>
        </p:spPr>
        <p:txBody>
          <a:bodyPr wrap="square" rtlCol="0">
            <a:spAutoFit/>
          </a:bodyPr>
          <a:lstStyle/>
          <a:p>
            <a:r>
              <a:rPr lang="en-CA" sz="2800" dirty="0" smtClean="0"/>
              <a:t>Can’t forget about the SWEET Gargoyles! </a:t>
            </a:r>
            <a:endParaRPr lang="en-CA"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208912" cy="1015663"/>
          </a:xfrm>
          <a:prstGeom prst="rect">
            <a:avLst/>
          </a:prstGeom>
          <a:noFill/>
        </p:spPr>
        <p:txBody>
          <a:bodyPr wrap="square" rtlCol="0">
            <a:spAutoFit/>
          </a:bodyPr>
          <a:lstStyle/>
          <a:p>
            <a:r>
              <a:rPr lang="en-CA" sz="2000" i="1" dirty="0" smtClean="0"/>
              <a:t>“The cathedral church must be seen as </a:t>
            </a:r>
            <a:r>
              <a:rPr lang="en-CA" sz="2000" b="1" i="1" dirty="0" smtClean="0"/>
              <a:t>the centre of the diocese’s liturgical life</a:t>
            </a:r>
            <a:r>
              <a:rPr lang="en-CA" sz="2000" i="1" dirty="0" smtClean="0"/>
              <a:t>. Love and veneration towards the cathedral church will be instilled in believers”		       -Notre Dame de Paris Cathédrale</a:t>
            </a:r>
            <a:endParaRPr lang="en-CA" sz="2000" dirty="0"/>
          </a:p>
        </p:txBody>
      </p:sp>
      <p:sp>
        <p:nvSpPr>
          <p:cNvPr id="4" name="TextBox 3"/>
          <p:cNvSpPr txBox="1"/>
          <p:nvPr/>
        </p:nvSpPr>
        <p:spPr>
          <a:xfrm>
            <a:off x="467544" y="4149080"/>
            <a:ext cx="2016224" cy="369332"/>
          </a:xfrm>
          <a:prstGeom prst="rect">
            <a:avLst/>
          </a:prstGeom>
          <a:noFill/>
        </p:spPr>
        <p:txBody>
          <a:bodyPr wrap="square" rtlCol="0">
            <a:spAutoFit/>
          </a:bodyPr>
          <a:lstStyle/>
          <a:p>
            <a:r>
              <a:rPr lang="en-CA" dirty="0" smtClean="0"/>
              <a:t>In Paris, France. </a:t>
            </a:r>
            <a:endParaRPr lang="en-CA" dirty="0"/>
          </a:p>
        </p:txBody>
      </p:sp>
      <p:sp>
        <p:nvSpPr>
          <p:cNvPr id="5" name="TextBox 4"/>
          <p:cNvSpPr txBox="1"/>
          <p:nvPr/>
        </p:nvSpPr>
        <p:spPr>
          <a:xfrm>
            <a:off x="6516216" y="4653136"/>
            <a:ext cx="2411760" cy="923330"/>
          </a:xfrm>
          <a:prstGeom prst="rect">
            <a:avLst/>
          </a:prstGeom>
          <a:noFill/>
        </p:spPr>
        <p:txBody>
          <a:bodyPr wrap="square" rtlCol="0">
            <a:spAutoFit/>
          </a:bodyPr>
          <a:lstStyle/>
          <a:p>
            <a:r>
              <a:rPr lang="en-CA" dirty="0" smtClean="0"/>
              <a:t>First stone laid in 1163 in Pope Alexander  iii’s presence. </a:t>
            </a:r>
            <a:endParaRPr lang="en-CA" dirty="0"/>
          </a:p>
        </p:txBody>
      </p:sp>
      <p:sp>
        <p:nvSpPr>
          <p:cNvPr id="6" name="TextBox 5"/>
          <p:cNvSpPr txBox="1"/>
          <p:nvPr/>
        </p:nvSpPr>
        <p:spPr>
          <a:xfrm>
            <a:off x="251520" y="5445224"/>
            <a:ext cx="2448272" cy="923330"/>
          </a:xfrm>
          <a:prstGeom prst="rect">
            <a:avLst/>
          </a:prstGeom>
          <a:noFill/>
        </p:spPr>
        <p:txBody>
          <a:bodyPr wrap="square" rtlCol="0">
            <a:spAutoFit/>
          </a:bodyPr>
          <a:lstStyle/>
          <a:p>
            <a:r>
              <a:rPr lang="en-CA" dirty="0" smtClean="0"/>
              <a:t>Modifications not done until early 19</a:t>
            </a:r>
            <a:r>
              <a:rPr lang="en-CA" baseline="30000" dirty="0" smtClean="0"/>
              <a:t>th</a:t>
            </a:r>
            <a:r>
              <a:rPr lang="en-CA" dirty="0" smtClean="0"/>
              <a:t> century when </a:t>
            </a:r>
            <a:r>
              <a:rPr lang="en-CA" i="1" dirty="0" smtClean="0"/>
              <a:t>restored</a:t>
            </a:r>
            <a:endParaRPr lang="en-CA" i="1" dirty="0"/>
          </a:p>
        </p:txBody>
      </p:sp>
      <p:sp>
        <p:nvSpPr>
          <p:cNvPr id="7" name="TextBox 6"/>
          <p:cNvSpPr txBox="1"/>
          <p:nvPr/>
        </p:nvSpPr>
        <p:spPr>
          <a:xfrm>
            <a:off x="6444208" y="3429000"/>
            <a:ext cx="2448272" cy="646331"/>
          </a:xfrm>
          <a:prstGeom prst="rect">
            <a:avLst/>
          </a:prstGeom>
          <a:noFill/>
        </p:spPr>
        <p:txBody>
          <a:bodyPr wrap="square" rtlCol="0">
            <a:spAutoFit/>
          </a:bodyPr>
          <a:lstStyle/>
          <a:p>
            <a:r>
              <a:rPr lang="en-CA" dirty="0" smtClean="0"/>
              <a:t>Gothic-Style Cathedral</a:t>
            </a:r>
          </a:p>
          <a:p>
            <a:r>
              <a:rPr lang="en-CA" dirty="0" smtClean="0"/>
              <a:t>       (ogival style)</a:t>
            </a:r>
            <a:endParaRPr lang="en-CA" dirty="0"/>
          </a:p>
        </p:txBody>
      </p:sp>
      <p:pic>
        <p:nvPicPr>
          <p:cNvPr id="9" name="Picture 8" descr="zoomed out stained glass.jpg"/>
          <p:cNvPicPr>
            <a:picLocks noChangeAspect="1"/>
          </p:cNvPicPr>
          <p:nvPr/>
        </p:nvPicPr>
        <p:blipFill>
          <a:blip r:embed="rId2" cstate="print"/>
          <a:stretch>
            <a:fillRect/>
          </a:stretch>
        </p:blipFill>
        <p:spPr>
          <a:xfrm>
            <a:off x="2699792" y="1628800"/>
            <a:ext cx="3636790" cy="4843182"/>
          </a:xfrm>
          <a:prstGeom prst="rect">
            <a:avLst/>
          </a:prstGeom>
        </p:spPr>
      </p:pic>
      <p:sp>
        <p:nvSpPr>
          <p:cNvPr id="10" name="TextBox 9"/>
          <p:cNvSpPr txBox="1"/>
          <p:nvPr/>
        </p:nvSpPr>
        <p:spPr>
          <a:xfrm>
            <a:off x="251520" y="2492896"/>
            <a:ext cx="2304256" cy="646331"/>
          </a:xfrm>
          <a:prstGeom prst="rect">
            <a:avLst/>
          </a:prstGeom>
          <a:noFill/>
        </p:spPr>
        <p:txBody>
          <a:bodyPr wrap="square" rtlCol="0">
            <a:spAutoFit/>
          </a:bodyPr>
          <a:lstStyle/>
          <a:p>
            <a:r>
              <a:rPr lang="en-CA" dirty="0" smtClean="0"/>
              <a:t>Very Famous for their choir and organ use.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 entrances.jpg"/>
          <p:cNvPicPr>
            <a:picLocks noChangeAspect="1"/>
          </p:cNvPicPr>
          <p:nvPr/>
        </p:nvPicPr>
        <p:blipFill>
          <a:blip r:embed="rId2" cstate="print"/>
          <a:stretch>
            <a:fillRect/>
          </a:stretch>
        </p:blipFill>
        <p:spPr>
          <a:xfrm>
            <a:off x="395536" y="3573016"/>
            <a:ext cx="5819115" cy="3284984"/>
          </a:xfrm>
          <a:prstGeom prst="rect">
            <a:avLst/>
          </a:prstGeom>
        </p:spPr>
      </p:pic>
      <p:pic>
        <p:nvPicPr>
          <p:cNvPr id="4" name="Picture 3" descr="Last Judgement 12 diciples doors.jpg"/>
          <p:cNvPicPr>
            <a:picLocks noChangeAspect="1"/>
          </p:cNvPicPr>
          <p:nvPr/>
        </p:nvPicPr>
        <p:blipFill>
          <a:blip r:embed="rId3" cstate="print"/>
          <a:stretch>
            <a:fillRect/>
          </a:stretch>
        </p:blipFill>
        <p:spPr>
          <a:xfrm>
            <a:off x="4484946" y="1619924"/>
            <a:ext cx="4479542" cy="3372303"/>
          </a:xfrm>
          <a:prstGeom prst="rect">
            <a:avLst/>
          </a:prstGeom>
        </p:spPr>
      </p:pic>
      <p:pic>
        <p:nvPicPr>
          <p:cNvPr id="5" name="Picture 4" descr="super close up doors.jpg"/>
          <p:cNvPicPr>
            <a:picLocks noChangeAspect="1"/>
          </p:cNvPicPr>
          <p:nvPr/>
        </p:nvPicPr>
        <p:blipFill>
          <a:blip r:embed="rId4" cstate="print"/>
          <a:stretch>
            <a:fillRect/>
          </a:stretch>
        </p:blipFill>
        <p:spPr>
          <a:xfrm>
            <a:off x="467544" y="1052736"/>
            <a:ext cx="4968552" cy="3321832"/>
          </a:xfrm>
          <a:prstGeom prst="rect">
            <a:avLst/>
          </a:prstGeom>
        </p:spPr>
      </p:pic>
      <p:sp>
        <p:nvSpPr>
          <p:cNvPr id="6" name="TextBox 5"/>
          <p:cNvSpPr txBox="1"/>
          <p:nvPr/>
        </p:nvSpPr>
        <p:spPr>
          <a:xfrm>
            <a:off x="395536" y="332656"/>
            <a:ext cx="8352928" cy="584775"/>
          </a:xfrm>
          <a:prstGeom prst="rect">
            <a:avLst/>
          </a:prstGeom>
          <a:noFill/>
        </p:spPr>
        <p:txBody>
          <a:bodyPr wrap="square" rtlCol="0">
            <a:spAutoFit/>
          </a:bodyPr>
          <a:lstStyle/>
          <a:p>
            <a:r>
              <a:rPr lang="en-CA" sz="3200" dirty="0" smtClean="0"/>
              <a:t>The Portal of the Last Judgement 12 Disciples </a:t>
            </a:r>
            <a:endParaRPr lang="en-CA" sz="3200" dirty="0"/>
          </a:p>
        </p:txBody>
      </p:sp>
      <p:sp>
        <p:nvSpPr>
          <p:cNvPr id="7" name="TextBox 6"/>
          <p:cNvSpPr txBox="1"/>
          <p:nvPr/>
        </p:nvSpPr>
        <p:spPr>
          <a:xfrm>
            <a:off x="6300192" y="5589240"/>
            <a:ext cx="2664296" cy="646331"/>
          </a:xfrm>
          <a:prstGeom prst="rect">
            <a:avLst/>
          </a:prstGeom>
          <a:noFill/>
        </p:spPr>
        <p:txBody>
          <a:bodyPr wrap="square" rtlCol="0">
            <a:spAutoFit/>
          </a:bodyPr>
          <a:lstStyle/>
          <a:p>
            <a:r>
              <a:rPr lang="en-CA" dirty="0" smtClean="0"/>
              <a:t>Don’t mind the crime scene </a:t>
            </a:r>
            <a:r>
              <a:rPr lang="en-CA" dirty="0" smtClean="0">
                <a:sym typeface="Wingdings" pitchFamily="2" charset="2"/>
              </a:rPr>
              <a:t>&lt;------------</a:t>
            </a:r>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rgan from above.jpg"/>
          <p:cNvPicPr>
            <a:picLocks noChangeAspect="1"/>
          </p:cNvPicPr>
          <p:nvPr/>
        </p:nvPicPr>
        <p:blipFill>
          <a:blip r:embed="rId2" cstate="print"/>
          <a:stretch>
            <a:fillRect/>
          </a:stretch>
        </p:blipFill>
        <p:spPr>
          <a:xfrm>
            <a:off x="2411760" y="260648"/>
            <a:ext cx="3995936" cy="2690597"/>
          </a:xfrm>
          <a:prstGeom prst="rect">
            <a:avLst/>
          </a:prstGeom>
        </p:spPr>
      </p:pic>
      <p:pic>
        <p:nvPicPr>
          <p:cNvPr id="2" name="Picture 1" descr="inside organ.jpg"/>
          <p:cNvPicPr>
            <a:picLocks noChangeAspect="1"/>
          </p:cNvPicPr>
          <p:nvPr/>
        </p:nvPicPr>
        <p:blipFill>
          <a:blip r:embed="rId3" cstate="print"/>
          <a:stretch>
            <a:fillRect/>
          </a:stretch>
        </p:blipFill>
        <p:spPr>
          <a:xfrm>
            <a:off x="3275856" y="2996952"/>
            <a:ext cx="5510891" cy="3587278"/>
          </a:xfrm>
          <a:prstGeom prst="rect">
            <a:avLst/>
          </a:prstGeom>
        </p:spPr>
      </p:pic>
      <p:pic>
        <p:nvPicPr>
          <p:cNvPr id="5" name="Picture 4" descr="organ.jpg"/>
          <p:cNvPicPr>
            <a:picLocks noChangeAspect="1"/>
          </p:cNvPicPr>
          <p:nvPr/>
        </p:nvPicPr>
        <p:blipFill>
          <a:blip r:embed="rId4" cstate="print"/>
          <a:srcRect l="12200" t="5655" r="10760"/>
          <a:stretch>
            <a:fillRect/>
          </a:stretch>
        </p:blipFill>
        <p:spPr>
          <a:xfrm>
            <a:off x="323528" y="2492896"/>
            <a:ext cx="3312368" cy="4043737"/>
          </a:xfrm>
          <a:prstGeom prst="rect">
            <a:avLst/>
          </a:prstGeom>
        </p:spPr>
      </p:pic>
      <p:sp>
        <p:nvSpPr>
          <p:cNvPr id="6" name="TextBox 5"/>
          <p:cNvSpPr txBox="1"/>
          <p:nvPr/>
        </p:nvSpPr>
        <p:spPr>
          <a:xfrm>
            <a:off x="0" y="620688"/>
            <a:ext cx="2448272" cy="1323439"/>
          </a:xfrm>
          <a:prstGeom prst="rect">
            <a:avLst/>
          </a:prstGeom>
          <a:noFill/>
        </p:spPr>
        <p:txBody>
          <a:bodyPr wrap="square" rtlCol="0">
            <a:spAutoFit/>
          </a:bodyPr>
          <a:lstStyle/>
          <a:p>
            <a:r>
              <a:rPr lang="en-CA" sz="2000" dirty="0" smtClean="0"/>
              <a:t>There are 3 Piano’s:</a:t>
            </a:r>
          </a:p>
          <a:p>
            <a:r>
              <a:rPr lang="en-CA" sz="2000" dirty="0" smtClean="0"/>
              <a:t>-The Great Organ</a:t>
            </a:r>
          </a:p>
          <a:p>
            <a:r>
              <a:rPr lang="en-CA" sz="2000" dirty="0" smtClean="0"/>
              <a:t>-The Choir Organ</a:t>
            </a:r>
          </a:p>
          <a:p>
            <a:r>
              <a:rPr lang="en-CA" sz="2000" dirty="0" smtClean="0"/>
              <a:t>-The Positive Organ</a:t>
            </a:r>
            <a:endParaRPr lang="en-CA" sz="2000" dirty="0"/>
          </a:p>
        </p:txBody>
      </p:sp>
      <p:sp>
        <p:nvSpPr>
          <p:cNvPr id="7" name="TextBox 6"/>
          <p:cNvSpPr txBox="1"/>
          <p:nvPr/>
        </p:nvSpPr>
        <p:spPr>
          <a:xfrm>
            <a:off x="6444208" y="404664"/>
            <a:ext cx="2699792" cy="2308324"/>
          </a:xfrm>
          <a:prstGeom prst="rect">
            <a:avLst/>
          </a:prstGeom>
          <a:noFill/>
        </p:spPr>
        <p:txBody>
          <a:bodyPr wrap="square" rtlCol="0">
            <a:spAutoFit/>
          </a:bodyPr>
          <a:lstStyle/>
          <a:p>
            <a:r>
              <a:rPr lang="en-CA" dirty="0" smtClean="0"/>
              <a:t>“They </a:t>
            </a:r>
            <a:r>
              <a:rPr lang="en-CA" dirty="0" smtClean="0"/>
              <a:t>play </a:t>
            </a:r>
            <a:r>
              <a:rPr lang="en-CA" b="1" dirty="0" smtClean="0"/>
              <a:t>a key role in the cathedral’s musical and liturgical life</a:t>
            </a:r>
            <a:r>
              <a:rPr lang="en-CA" dirty="0" smtClean="0"/>
              <a:t> and contribute to </a:t>
            </a:r>
            <a:r>
              <a:rPr lang="en-CA" b="1" dirty="0" smtClean="0"/>
              <a:t>the beauty of the services and to Notre-Dame de Paris’s spiritual and artistic influence</a:t>
            </a:r>
            <a:r>
              <a:rPr lang="en-CA" dirty="0" smtClean="0"/>
              <a:t>.” -NDPC</a:t>
            </a:r>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ther son holy spirit stained glass.jpg"/>
          <p:cNvPicPr>
            <a:picLocks noChangeAspect="1"/>
          </p:cNvPicPr>
          <p:nvPr/>
        </p:nvPicPr>
        <p:blipFill>
          <a:blip r:embed="rId2" cstate="print"/>
          <a:stretch>
            <a:fillRect/>
          </a:stretch>
        </p:blipFill>
        <p:spPr>
          <a:xfrm>
            <a:off x="5471592" y="0"/>
            <a:ext cx="3672408" cy="2779731"/>
          </a:xfrm>
          <a:prstGeom prst="rect">
            <a:avLst/>
          </a:prstGeom>
        </p:spPr>
      </p:pic>
      <p:pic>
        <p:nvPicPr>
          <p:cNvPr id="7" name="Picture 6" descr="the legend of Saint Genevieve, patron saint of paris.jpg"/>
          <p:cNvPicPr>
            <a:picLocks noChangeAspect="1"/>
          </p:cNvPicPr>
          <p:nvPr/>
        </p:nvPicPr>
        <p:blipFill>
          <a:blip r:embed="rId3" cstate="print"/>
          <a:stretch>
            <a:fillRect/>
          </a:stretch>
        </p:blipFill>
        <p:spPr>
          <a:xfrm>
            <a:off x="2843808" y="980728"/>
            <a:ext cx="3333750" cy="3333750"/>
          </a:xfrm>
          <a:prstGeom prst="rect">
            <a:avLst/>
          </a:prstGeom>
        </p:spPr>
      </p:pic>
      <p:pic>
        <p:nvPicPr>
          <p:cNvPr id="8" name="Picture 7" descr="Tree of Jesse stained glass.jpg"/>
          <p:cNvPicPr>
            <a:picLocks noChangeAspect="1"/>
          </p:cNvPicPr>
          <p:nvPr/>
        </p:nvPicPr>
        <p:blipFill>
          <a:blip r:embed="rId4" cstate="print"/>
          <a:stretch>
            <a:fillRect/>
          </a:stretch>
        </p:blipFill>
        <p:spPr>
          <a:xfrm>
            <a:off x="0" y="2319765"/>
            <a:ext cx="2915816" cy="4538235"/>
          </a:xfrm>
          <a:prstGeom prst="rect">
            <a:avLst/>
          </a:prstGeom>
        </p:spPr>
      </p:pic>
      <p:pic>
        <p:nvPicPr>
          <p:cNvPr id="3" name="Picture 2" descr="close up stained glass 3.jpg"/>
          <p:cNvPicPr>
            <a:picLocks noChangeAspect="1"/>
          </p:cNvPicPr>
          <p:nvPr/>
        </p:nvPicPr>
        <p:blipFill>
          <a:blip r:embed="rId5" cstate="print"/>
          <a:stretch>
            <a:fillRect/>
          </a:stretch>
        </p:blipFill>
        <p:spPr>
          <a:xfrm>
            <a:off x="6762750" y="3789040"/>
            <a:ext cx="2381250" cy="2381250"/>
          </a:xfrm>
          <a:prstGeom prst="rect">
            <a:avLst/>
          </a:prstGeom>
        </p:spPr>
      </p:pic>
      <p:pic>
        <p:nvPicPr>
          <p:cNvPr id="2" name="Picture 1" descr="close up stained glass 2.jpg"/>
          <p:cNvPicPr>
            <a:picLocks noChangeAspect="1"/>
          </p:cNvPicPr>
          <p:nvPr/>
        </p:nvPicPr>
        <p:blipFill>
          <a:blip r:embed="rId6" cstate="print"/>
          <a:stretch>
            <a:fillRect/>
          </a:stretch>
        </p:blipFill>
        <p:spPr>
          <a:xfrm>
            <a:off x="2915816" y="3789040"/>
            <a:ext cx="3098846" cy="2326952"/>
          </a:xfrm>
          <a:prstGeom prst="rect">
            <a:avLst/>
          </a:prstGeom>
        </p:spPr>
      </p:pic>
      <p:pic>
        <p:nvPicPr>
          <p:cNvPr id="4" name="Picture 3" descr="close up stained glass.jpg"/>
          <p:cNvPicPr>
            <a:picLocks noChangeAspect="1"/>
          </p:cNvPicPr>
          <p:nvPr/>
        </p:nvPicPr>
        <p:blipFill>
          <a:blip r:embed="rId7" cstate="print"/>
          <a:stretch>
            <a:fillRect/>
          </a:stretch>
        </p:blipFill>
        <p:spPr>
          <a:xfrm>
            <a:off x="323528" y="188640"/>
            <a:ext cx="3491880" cy="2330830"/>
          </a:xfrm>
          <a:prstGeom prst="rect">
            <a:avLst/>
          </a:prstGeom>
        </p:spPr>
      </p:pic>
      <p:pic>
        <p:nvPicPr>
          <p:cNvPr id="6" name="Picture 5" descr="stained glass.jpg"/>
          <p:cNvPicPr>
            <a:picLocks noChangeAspect="1"/>
          </p:cNvPicPr>
          <p:nvPr/>
        </p:nvPicPr>
        <p:blipFill>
          <a:blip r:embed="rId8" cstate="print"/>
          <a:stretch>
            <a:fillRect/>
          </a:stretch>
        </p:blipFill>
        <p:spPr>
          <a:xfrm>
            <a:off x="4860032" y="2492896"/>
            <a:ext cx="2952328" cy="2188945"/>
          </a:xfrm>
          <a:prstGeom prst="rect">
            <a:avLst/>
          </a:prstGeom>
        </p:spPr>
      </p:pic>
      <p:sp>
        <p:nvSpPr>
          <p:cNvPr id="9" name="TextBox 8"/>
          <p:cNvSpPr txBox="1"/>
          <p:nvPr/>
        </p:nvSpPr>
        <p:spPr>
          <a:xfrm>
            <a:off x="3131840" y="6021288"/>
            <a:ext cx="4968552" cy="646331"/>
          </a:xfrm>
          <a:prstGeom prst="rect">
            <a:avLst/>
          </a:prstGeom>
          <a:noFill/>
        </p:spPr>
        <p:txBody>
          <a:bodyPr wrap="square" rtlCol="0">
            <a:spAutoFit/>
          </a:bodyPr>
          <a:lstStyle/>
          <a:p>
            <a:r>
              <a:rPr lang="en-CA" sz="3600" dirty="0" smtClean="0"/>
              <a:t>Beautiful Stained Glass</a:t>
            </a:r>
            <a:endParaRPr lang="en-CA"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1916832"/>
            <a:ext cx="3168352" cy="646331"/>
          </a:xfrm>
          <a:prstGeom prst="rect">
            <a:avLst/>
          </a:prstGeom>
          <a:noFill/>
        </p:spPr>
        <p:txBody>
          <a:bodyPr wrap="square" rtlCol="0">
            <a:spAutoFit/>
          </a:bodyPr>
          <a:lstStyle/>
          <a:p>
            <a:r>
              <a:rPr lang="en-CA" sz="3600" u="sng" dirty="0" smtClean="0"/>
              <a:t>The Treasury</a:t>
            </a:r>
            <a:endParaRPr lang="en-CA" sz="3600" u="sng" dirty="0"/>
          </a:p>
        </p:txBody>
      </p:sp>
      <p:sp>
        <p:nvSpPr>
          <p:cNvPr id="3" name="TextBox 2"/>
          <p:cNvSpPr txBox="1"/>
          <p:nvPr/>
        </p:nvSpPr>
        <p:spPr>
          <a:xfrm>
            <a:off x="2843808" y="2492896"/>
            <a:ext cx="3600400" cy="3754874"/>
          </a:xfrm>
          <a:prstGeom prst="rect">
            <a:avLst/>
          </a:prstGeom>
          <a:noFill/>
        </p:spPr>
        <p:txBody>
          <a:bodyPr wrap="square" rtlCol="0">
            <a:spAutoFit/>
          </a:bodyPr>
          <a:lstStyle/>
          <a:p>
            <a:r>
              <a:rPr lang="en-CA" sz="2000" dirty="0" smtClean="0"/>
              <a:t>In their treasury they protect and conserve religious objects to preserve their holy nature. </a:t>
            </a:r>
          </a:p>
          <a:p>
            <a:r>
              <a:rPr lang="en-CA" dirty="0" smtClean="0"/>
              <a:t>These objects are things like:</a:t>
            </a:r>
          </a:p>
          <a:p>
            <a:r>
              <a:rPr lang="en-CA" sz="2000" dirty="0" smtClean="0"/>
              <a:t>-chalices, ciboria, </a:t>
            </a:r>
            <a:r>
              <a:rPr lang="en-CA" sz="2000" dirty="0" err="1" smtClean="0"/>
              <a:t>pyxes</a:t>
            </a:r>
            <a:endParaRPr lang="en-CA" sz="2000" dirty="0" smtClean="0"/>
          </a:p>
          <a:p>
            <a:r>
              <a:rPr lang="en-CA" sz="2000" dirty="0" smtClean="0"/>
              <a:t>-cruets, trays, basins, chrismatories, </a:t>
            </a:r>
          </a:p>
          <a:p>
            <a:r>
              <a:rPr lang="en-CA" sz="2000" dirty="0" smtClean="0"/>
              <a:t>-copes, liturgical vestments like albs, </a:t>
            </a:r>
            <a:r>
              <a:rPr lang="en-CA" sz="2000" dirty="0" err="1" smtClean="0"/>
              <a:t>stols</a:t>
            </a:r>
            <a:r>
              <a:rPr lang="en-CA" sz="2000" dirty="0" smtClean="0"/>
              <a:t>, historical books. </a:t>
            </a:r>
          </a:p>
          <a:p>
            <a:r>
              <a:rPr lang="en-CA" sz="2000" dirty="0" smtClean="0"/>
              <a:t>-items that came in contact with Jesus Christ. </a:t>
            </a:r>
            <a:endParaRPr lang="en-CA" sz="2000" dirty="0"/>
          </a:p>
        </p:txBody>
      </p:sp>
      <p:pic>
        <p:nvPicPr>
          <p:cNvPr id="4" name="Picture 3" descr="from treasury 2.jpg"/>
          <p:cNvPicPr>
            <a:picLocks noChangeAspect="1"/>
          </p:cNvPicPr>
          <p:nvPr/>
        </p:nvPicPr>
        <p:blipFill>
          <a:blip r:embed="rId2" cstate="print"/>
          <a:srcRect l="5442" t="2222" r="4762" b="11111"/>
          <a:stretch>
            <a:fillRect/>
          </a:stretch>
        </p:blipFill>
        <p:spPr>
          <a:xfrm>
            <a:off x="251520" y="3861048"/>
            <a:ext cx="2376264" cy="2808312"/>
          </a:xfrm>
          <a:prstGeom prst="rect">
            <a:avLst/>
          </a:prstGeom>
        </p:spPr>
      </p:pic>
      <p:pic>
        <p:nvPicPr>
          <p:cNvPr id="5" name="Picture 4" descr="from treasury.jpg"/>
          <p:cNvPicPr>
            <a:picLocks noChangeAspect="1"/>
          </p:cNvPicPr>
          <p:nvPr/>
        </p:nvPicPr>
        <p:blipFill>
          <a:blip r:embed="rId3" cstate="print"/>
          <a:stretch>
            <a:fillRect/>
          </a:stretch>
        </p:blipFill>
        <p:spPr>
          <a:xfrm>
            <a:off x="251520" y="188640"/>
            <a:ext cx="2743853" cy="1944216"/>
          </a:xfrm>
          <a:prstGeom prst="rect">
            <a:avLst/>
          </a:prstGeom>
        </p:spPr>
      </p:pic>
      <p:pic>
        <p:nvPicPr>
          <p:cNvPr id="6" name="Picture 5" descr="treasury 3.jpg"/>
          <p:cNvPicPr>
            <a:picLocks noChangeAspect="1"/>
          </p:cNvPicPr>
          <p:nvPr/>
        </p:nvPicPr>
        <p:blipFill>
          <a:blip r:embed="rId4" cstate="print"/>
          <a:srcRect l="6480" t="3245" r="22241" b="-3827"/>
          <a:stretch>
            <a:fillRect/>
          </a:stretch>
        </p:blipFill>
        <p:spPr>
          <a:xfrm>
            <a:off x="467544" y="1916832"/>
            <a:ext cx="2232248" cy="2096960"/>
          </a:xfrm>
          <a:prstGeom prst="rect">
            <a:avLst/>
          </a:prstGeom>
        </p:spPr>
      </p:pic>
      <p:pic>
        <p:nvPicPr>
          <p:cNvPr id="7" name="Picture 6" descr="treasury 4.jpg"/>
          <p:cNvPicPr>
            <a:picLocks noChangeAspect="1"/>
          </p:cNvPicPr>
          <p:nvPr/>
        </p:nvPicPr>
        <p:blipFill>
          <a:blip r:embed="rId5" cstate="print"/>
          <a:stretch>
            <a:fillRect/>
          </a:stretch>
        </p:blipFill>
        <p:spPr>
          <a:xfrm>
            <a:off x="6300192" y="260648"/>
            <a:ext cx="2602979" cy="3473118"/>
          </a:xfrm>
          <a:prstGeom prst="rect">
            <a:avLst/>
          </a:prstGeom>
        </p:spPr>
      </p:pic>
      <p:pic>
        <p:nvPicPr>
          <p:cNvPr id="8" name="Picture 7" descr="treasury 5.jpg"/>
          <p:cNvPicPr>
            <a:picLocks noChangeAspect="1"/>
          </p:cNvPicPr>
          <p:nvPr/>
        </p:nvPicPr>
        <p:blipFill>
          <a:blip r:embed="rId6" cstate="print"/>
          <a:stretch>
            <a:fillRect/>
          </a:stretch>
        </p:blipFill>
        <p:spPr>
          <a:xfrm>
            <a:off x="3347864" y="188640"/>
            <a:ext cx="2404847" cy="1800200"/>
          </a:xfrm>
          <a:prstGeom prst="rect">
            <a:avLst/>
          </a:prstGeom>
        </p:spPr>
      </p:pic>
      <p:pic>
        <p:nvPicPr>
          <p:cNvPr id="9" name="Picture 8" descr="treasury 6.jpg"/>
          <p:cNvPicPr>
            <a:picLocks noChangeAspect="1"/>
          </p:cNvPicPr>
          <p:nvPr/>
        </p:nvPicPr>
        <p:blipFill>
          <a:blip r:embed="rId7" cstate="print"/>
          <a:srcRect l="14839" r="15579"/>
          <a:stretch>
            <a:fillRect/>
          </a:stretch>
        </p:blipFill>
        <p:spPr>
          <a:xfrm>
            <a:off x="6300192" y="3140968"/>
            <a:ext cx="2376264" cy="34150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ypt 2.jpg"/>
          <p:cNvPicPr>
            <a:picLocks noChangeAspect="1"/>
          </p:cNvPicPr>
          <p:nvPr/>
        </p:nvPicPr>
        <p:blipFill>
          <a:blip r:embed="rId2" cstate="print"/>
          <a:srcRect t="24774" r="-1097"/>
          <a:stretch>
            <a:fillRect/>
          </a:stretch>
        </p:blipFill>
        <p:spPr>
          <a:xfrm rot="186313">
            <a:off x="2241859" y="4920039"/>
            <a:ext cx="4362644" cy="1821137"/>
          </a:xfrm>
          <a:prstGeom prst="rect">
            <a:avLst/>
          </a:prstGeom>
        </p:spPr>
      </p:pic>
      <p:pic>
        <p:nvPicPr>
          <p:cNvPr id="4" name="Picture 3" descr="crypt 4.jpg"/>
          <p:cNvPicPr>
            <a:picLocks noChangeAspect="1"/>
          </p:cNvPicPr>
          <p:nvPr/>
        </p:nvPicPr>
        <p:blipFill>
          <a:blip r:embed="rId3" cstate="print"/>
          <a:stretch>
            <a:fillRect/>
          </a:stretch>
        </p:blipFill>
        <p:spPr>
          <a:xfrm>
            <a:off x="5364088" y="2924944"/>
            <a:ext cx="3995936" cy="2791527"/>
          </a:xfrm>
          <a:prstGeom prst="rect">
            <a:avLst/>
          </a:prstGeom>
        </p:spPr>
      </p:pic>
      <p:pic>
        <p:nvPicPr>
          <p:cNvPr id="5" name="Picture 4" descr="crypt 5.JPG"/>
          <p:cNvPicPr>
            <a:picLocks noChangeAspect="1"/>
          </p:cNvPicPr>
          <p:nvPr/>
        </p:nvPicPr>
        <p:blipFill>
          <a:blip r:embed="rId4" cstate="print"/>
          <a:srcRect t="13605" b="4762"/>
          <a:stretch>
            <a:fillRect/>
          </a:stretch>
        </p:blipFill>
        <p:spPr>
          <a:xfrm>
            <a:off x="5292080" y="260648"/>
            <a:ext cx="3528392" cy="2160240"/>
          </a:xfrm>
          <a:prstGeom prst="rect">
            <a:avLst/>
          </a:prstGeom>
        </p:spPr>
      </p:pic>
      <p:pic>
        <p:nvPicPr>
          <p:cNvPr id="6" name="Picture 5" descr="crypt entrance.jpg"/>
          <p:cNvPicPr>
            <a:picLocks noChangeAspect="1"/>
          </p:cNvPicPr>
          <p:nvPr/>
        </p:nvPicPr>
        <p:blipFill>
          <a:blip r:embed="rId5" cstate="print"/>
          <a:srcRect t="18806" r="1892" b="18806"/>
          <a:stretch>
            <a:fillRect/>
          </a:stretch>
        </p:blipFill>
        <p:spPr>
          <a:xfrm>
            <a:off x="323528" y="332656"/>
            <a:ext cx="5139655" cy="2448272"/>
          </a:xfrm>
          <a:prstGeom prst="rect">
            <a:avLst/>
          </a:prstGeom>
        </p:spPr>
      </p:pic>
      <p:pic>
        <p:nvPicPr>
          <p:cNvPr id="3" name="Picture 2" descr="crypt 3.JPG"/>
          <p:cNvPicPr>
            <a:picLocks noChangeAspect="1"/>
          </p:cNvPicPr>
          <p:nvPr/>
        </p:nvPicPr>
        <p:blipFill>
          <a:blip r:embed="rId6" cstate="print"/>
          <a:srcRect t="13391"/>
          <a:stretch>
            <a:fillRect/>
          </a:stretch>
        </p:blipFill>
        <p:spPr>
          <a:xfrm rot="21283661">
            <a:off x="2103508" y="1899792"/>
            <a:ext cx="4464496" cy="2900018"/>
          </a:xfrm>
          <a:prstGeom prst="rect">
            <a:avLst/>
          </a:prstGeom>
        </p:spPr>
      </p:pic>
      <p:pic>
        <p:nvPicPr>
          <p:cNvPr id="7" name="Picture 6" descr="crypt.jpg"/>
          <p:cNvPicPr>
            <a:picLocks noChangeAspect="1"/>
          </p:cNvPicPr>
          <p:nvPr/>
        </p:nvPicPr>
        <p:blipFill>
          <a:blip r:embed="rId7" cstate="print"/>
          <a:srcRect l="9265" t="3094" r="8246"/>
          <a:stretch>
            <a:fillRect/>
          </a:stretch>
        </p:blipFill>
        <p:spPr>
          <a:xfrm>
            <a:off x="251520" y="3717032"/>
            <a:ext cx="2880320" cy="2255574"/>
          </a:xfrm>
          <a:prstGeom prst="rect">
            <a:avLst/>
          </a:prstGeom>
        </p:spPr>
      </p:pic>
      <p:sp>
        <p:nvSpPr>
          <p:cNvPr id="8" name="TextBox 7"/>
          <p:cNvSpPr txBox="1"/>
          <p:nvPr/>
        </p:nvSpPr>
        <p:spPr>
          <a:xfrm>
            <a:off x="1853757" y="1507769"/>
            <a:ext cx="1944216" cy="461665"/>
          </a:xfrm>
          <a:prstGeom prst="rect">
            <a:avLst/>
          </a:prstGeom>
          <a:noFill/>
        </p:spPr>
        <p:txBody>
          <a:bodyPr wrap="square" rtlCol="0">
            <a:spAutoFit/>
          </a:bodyPr>
          <a:lstStyle/>
          <a:p>
            <a:r>
              <a:rPr lang="en-CA" dirty="0" smtClean="0"/>
              <a:t>(</a:t>
            </a:r>
            <a:r>
              <a:rPr lang="en-CA" sz="2400" dirty="0" smtClean="0"/>
              <a:t>The Crypt)</a:t>
            </a:r>
            <a:endParaRPr lang="en-CA"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uter lit up view.jpg"/>
          <p:cNvPicPr>
            <a:picLocks noChangeAspect="1"/>
          </p:cNvPicPr>
          <p:nvPr/>
        </p:nvPicPr>
        <p:blipFill>
          <a:blip r:embed="rId2" cstate="print"/>
          <a:stretch>
            <a:fillRect/>
          </a:stretch>
        </p:blipFill>
        <p:spPr>
          <a:xfrm rot="502073">
            <a:off x="4658504" y="4326347"/>
            <a:ext cx="3604441" cy="2442105"/>
          </a:xfrm>
          <a:prstGeom prst="rect">
            <a:avLst/>
          </a:prstGeom>
        </p:spPr>
      </p:pic>
      <p:pic>
        <p:nvPicPr>
          <p:cNvPr id="3" name="Picture 2" descr="arches galore.jpg"/>
          <p:cNvPicPr>
            <a:picLocks noChangeAspect="1"/>
          </p:cNvPicPr>
          <p:nvPr/>
        </p:nvPicPr>
        <p:blipFill>
          <a:blip r:embed="rId3" cstate="print"/>
          <a:stretch>
            <a:fillRect/>
          </a:stretch>
        </p:blipFill>
        <p:spPr>
          <a:xfrm rot="754426">
            <a:off x="4952470" y="2337550"/>
            <a:ext cx="4154940" cy="2630077"/>
          </a:xfrm>
          <a:prstGeom prst="rect">
            <a:avLst/>
          </a:prstGeom>
        </p:spPr>
      </p:pic>
      <p:pic>
        <p:nvPicPr>
          <p:cNvPr id="7" name="Picture 6" descr="mary shrine of sorts.jpg"/>
          <p:cNvPicPr>
            <a:picLocks noChangeAspect="1"/>
          </p:cNvPicPr>
          <p:nvPr/>
        </p:nvPicPr>
        <p:blipFill>
          <a:blip r:embed="rId4" cstate="print"/>
          <a:stretch>
            <a:fillRect/>
          </a:stretch>
        </p:blipFill>
        <p:spPr>
          <a:xfrm rot="21109529">
            <a:off x="195492" y="2661676"/>
            <a:ext cx="4619802" cy="3079868"/>
          </a:xfrm>
          <a:prstGeom prst="rect">
            <a:avLst/>
          </a:prstGeom>
        </p:spPr>
      </p:pic>
      <p:pic>
        <p:nvPicPr>
          <p:cNvPr id="5" name="Picture 4" descr="pulpit.jpg"/>
          <p:cNvPicPr>
            <a:picLocks noChangeAspect="1"/>
          </p:cNvPicPr>
          <p:nvPr/>
        </p:nvPicPr>
        <p:blipFill>
          <a:blip r:embed="rId5" cstate="print"/>
          <a:stretch>
            <a:fillRect/>
          </a:stretch>
        </p:blipFill>
        <p:spPr>
          <a:xfrm rot="645842">
            <a:off x="205772" y="335587"/>
            <a:ext cx="3835324" cy="2564872"/>
          </a:xfrm>
          <a:prstGeom prst="rect">
            <a:avLst/>
          </a:prstGeom>
        </p:spPr>
      </p:pic>
      <p:pic>
        <p:nvPicPr>
          <p:cNvPr id="8" name="Picture 7" descr="scared demon on cathedral.jpg"/>
          <p:cNvPicPr>
            <a:picLocks noChangeAspect="1"/>
          </p:cNvPicPr>
          <p:nvPr/>
        </p:nvPicPr>
        <p:blipFill>
          <a:blip r:embed="rId6" cstate="print"/>
          <a:stretch>
            <a:fillRect/>
          </a:stretch>
        </p:blipFill>
        <p:spPr>
          <a:xfrm rot="21147032">
            <a:off x="3806828" y="238336"/>
            <a:ext cx="3816424" cy="2853837"/>
          </a:xfrm>
          <a:prstGeom prst="rect">
            <a:avLst/>
          </a:prstGeom>
        </p:spPr>
      </p:pic>
      <p:sp>
        <p:nvSpPr>
          <p:cNvPr id="10" name="TextBox 9"/>
          <p:cNvSpPr txBox="1"/>
          <p:nvPr/>
        </p:nvSpPr>
        <p:spPr>
          <a:xfrm>
            <a:off x="0" y="6021288"/>
            <a:ext cx="5868144" cy="646331"/>
          </a:xfrm>
          <a:prstGeom prst="rect">
            <a:avLst/>
          </a:prstGeom>
          <a:noFill/>
        </p:spPr>
        <p:txBody>
          <a:bodyPr wrap="square" rtlCol="0">
            <a:spAutoFit/>
          </a:bodyPr>
          <a:lstStyle/>
          <a:p>
            <a:r>
              <a:rPr lang="en-CA" sz="3600" b="1" dirty="0" smtClean="0"/>
              <a:t>Other Cool Architectures </a:t>
            </a:r>
            <a:endParaRPr lang="en-CA" sz="3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556792"/>
            <a:ext cx="7848872" cy="3477875"/>
          </a:xfrm>
          <a:prstGeom prst="rect">
            <a:avLst/>
          </a:prstGeom>
          <a:noFill/>
        </p:spPr>
        <p:txBody>
          <a:bodyPr wrap="square" rtlCol="0">
            <a:spAutoFit/>
          </a:bodyPr>
          <a:lstStyle/>
          <a:p>
            <a:r>
              <a:rPr lang="en-CA" dirty="0" smtClean="0"/>
              <a:t>	</a:t>
            </a:r>
            <a:r>
              <a:rPr lang="en-CA" sz="2000" dirty="0" smtClean="0"/>
              <a:t>I thought this was a really interesting assignment, where I was able to reflect on the different things I learned in class about Cathedrals, and connect them to the architecture of this specific one. What was interesting to me was the features Cathedrals could have, and that they were shown through a bunch of different ones, whereas this Cathedral demonstrates most of them in one place; the gargoyles, the stained glass, the crypt and treasury, the shrine for Mary, the Last Judgement, cruciform, an organ and well known choir, large arches, and a pulpit (although disappointing).  It is really old, and has quite the history of how it came to be. I found it really </a:t>
            </a:r>
            <a:r>
              <a:rPr lang="en-CA" sz="2000" dirty="0" err="1" smtClean="0"/>
              <a:t>facinating</a:t>
            </a:r>
            <a:r>
              <a:rPr lang="en-CA" sz="2000" dirty="0" smtClean="0"/>
              <a:t> and beautiful, and for once in my life I am excited to go see one </a:t>
            </a:r>
            <a:r>
              <a:rPr lang="en-CA" sz="2000" dirty="0" smtClean="0">
                <a:sym typeface="Wingdings" pitchFamily="2" charset="2"/>
              </a:rPr>
              <a:t> </a:t>
            </a:r>
            <a:endParaRPr lang="en-CA" sz="2000" dirty="0"/>
          </a:p>
        </p:txBody>
      </p:sp>
      <p:sp>
        <p:nvSpPr>
          <p:cNvPr id="3" name="TextBox 2"/>
          <p:cNvSpPr txBox="1"/>
          <p:nvPr/>
        </p:nvSpPr>
        <p:spPr>
          <a:xfrm>
            <a:off x="467544" y="404664"/>
            <a:ext cx="4608512" cy="584775"/>
          </a:xfrm>
          <a:prstGeom prst="rect">
            <a:avLst/>
          </a:prstGeom>
          <a:noFill/>
        </p:spPr>
        <p:txBody>
          <a:bodyPr wrap="square" rtlCol="0">
            <a:spAutoFit/>
          </a:bodyPr>
          <a:lstStyle/>
          <a:p>
            <a:r>
              <a:rPr lang="en-CA" sz="3200" u="sng" dirty="0" smtClean="0"/>
              <a:t>My Final Thoughts: </a:t>
            </a:r>
            <a:endParaRPr lang="en-CA" sz="3200" u="sng" dirty="0"/>
          </a:p>
        </p:txBody>
      </p:sp>
      <p:sp>
        <p:nvSpPr>
          <p:cNvPr id="4" name="TextBox 3"/>
          <p:cNvSpPr txBox="1"/>
          <p:nvPr/>
        </p:nvSpPr>
        <p:spPr>
          <a:xfrm>
            <a:off x="5652120" y="5805264"/>
            <a:ext cx="2664296" cy="461665"/>
          </a:xfrm>
          <a:prstGeom prst="rect">
            <a:avLst/>
          </a:prstGeom>
          <a:noFill/>
        </p:spPr>
        <p:txBody>
          <a:bodyPr wrap="square" rtlCol="0">
            <a:spAutoFit/>
          </a:bodyPr>
          <a:lstStyle/>
          <a:p>
            <a:r>
              <a:rPr lang="en-CA" sz="2400" dirty="0" smtClean="0"/>
              <a:t>By Leah Hoffman. </a:t>
            </a:r>
            <a:endParaRPr lang="en-CA" sz="24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104</TotalTime>
  <Words>235</Words>
  <Application>Microsoft Office PowerPoint</Application>
  <PresentationFormat>On-screen Show (4:3)</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Paper</vt:lpstr>
      <vt:lpstr>Slide 1</vt:lpstr>
      <vt:lpstr>Slide 2</vt:lpstr>
      <vt:lpstr>Slide 3</vt:lpstr>
      <vt:lpstr>Slide 4</vt:lpstr>
      <vt:lpstr>Slide 5</vt:lpstr>
      <vt:lpstr>Slide 6</vt:lpstr>
      <vt:lpstr>Slide 7</vt:lpstr>
      <vt:lpstr>Slide 8</vt:lpstr>
      <vt:lpstr>Slide 9</vt:lpstr>
      <vt:lpstr>Slide 10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Notre Dame de Paris Cathédrale</dc:title>
  <dc:creator>Leah Master Hoffman</dc:creator>
  <cp:lastModifiedBy>Leah Master Hoffman</cp:lastModifiedBy>
  <cp:revision>12</cp:revision>
  <dcterms:created xsi:type="dcterms:W3CDTF">2013-11-12T16:53:27Z</dcterms:created>
  <dcterms:modified xsi:type="dcterms:W3CDTF">2013-11-15T15:56:53Z</dcterms:modified>
</cp:coreProperties>
</file>